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8"/>
  </p:notesMasterIdLst>
  <p:sldIdLst>
    <p:sldId id="257" r:id="rId2"/>
    <p:sldId id="258" r:id="rId3"/>
    <p:sldId id="259" r:id="rId4"/>
    <p:sldId id="260" r:id="rId5"/>
    <p:sldId id="261" r:id="rId6"/>
    <p:sldId id="262" r:id="rId7"/>
  </p:sldIdLst>
  <p:sldSz cx="10691813" cy="7559675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91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3.jpg>
</file>

<file path=ppt/media/image2.png>
</file>

<file path=ppt/media/image3.jpg>
</file>

<file path=ppt/media/image4.png>
</file>

<file path=ppt/media/image5.png>
</file>

<file path=ppt/media/image6.gif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20AC03-5D4A-4D00-B48E-F9B0481C5466}" type="datetimeFigureOut">
              <a:rPr lang="en-PK" smtClean="0"/>
              <a:t>09/10/2020</a:t>
            </a:fld>
            <a:endParaRPr lang="en-P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35288" y="857250"/>
            <a:ext cx="32734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1046CB-6F43-465B-A2CA-57E45C97807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937158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1pPr>
    <a:lvl2pPr marL="497754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2pPr>
    <a:lvl3pPr marL="995507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3pPr>
    <a:lvl4pPr marL="1493261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4pPr>
    <a:lvl5pPr marL="1991015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5pPr>
    <a:lvl6pPr marL="2488768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6pPr>
    <a:lvl7pPr marL="2986522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7pPr>
    <a:lvl8pPr marL="3484275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8pPr>
    <a:lvl9pPr marL="3982029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75AC4-A52C-44EC-BB6B-A75B04865485}" type="datetimeFigureOut">
              <a:rPr lang="en-PK" smtClean="0"/>
              <a:t>09/10/2020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B8760-53A6-4071-9613-1F1AEF3C613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020332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75AC4-A52C-44EC-BB6B-A75B04865485}" type="datetimeFigureOut">
              <a:rPr lang="en-PK" smtClean="0"/>
              <a:t>09/10/2020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B8760-53A6-4071-9613-1F1AEF3C613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440522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75AC4-A52C-44EC-BB6B-A75B04865485}" type="datetimeFigureOut">
              <a:rPr lang="en-PK" smtClean="0"/>
              <a:t>09/10/2020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B8760-53A6-4071-9613-1F1AEF3C613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968775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75AC4-A52C-44EC-BB6B-A75B04865485}" type="datetimeFigureOut">
              <a:rPr lang="en-PK" smtClean="0"/>
              <a:t>09/10/2020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B8760-53A6-4071-9613-1F1AEF3C613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168279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75AC4-A52C-44EC-BB6B-A75B04865485}" type="datetimeFigureOut">
              <a:rPr lang="en-PK" smtClean="0"/>
              <a:t>09/10/2020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B8760-53A6-4071-9613-1F1AEF3C613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292441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75AC4-A52C-44EC-BB6B-A75B04865485}" type="datetimeFigureOut">
              <a:rPr lang="en-PK" smtClean="0"/>
              <a:t>09/10/2020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B8760-53A6-4071-9613-1F1AEF3C613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613564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75AC4-A52C-44EC-BB6B-A75B04865485}" type="datetimeFigureOut">
              <a:rPr lang="en-PK" smtClean="0"/>
              <a:t>09/10/2020</a:t>
            </a:fld>
            <a:endParaRPr lang="en-P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B8760-53A6-4071-9613-1F1AEF3C613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7643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75AC4-A52C-44EC-BB6B-A75B04865485}" type="datetimeFigureOut">
              <a:rPr lang="en-PK" smtClean="0"/>
              <a:t>09/10/2020</a:t>
            </a:fld>
            <a:endParaRPr lang="en-P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B8760-53A6-4071-9613-1F1AEF3C613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884752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75AC4-A52C-44EC-BB6B-A75B04865485}" type="datetimeFigureOut">
              <a:rPr lang="en-PK" smtClean="0"/>
              <a:t>09/10/2020</a:t>
            </a:fld>
            <a:endParaRPr lang="en-P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B8760-53A6-4071-9613-1F1AEF3C613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667920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75AC4-A52C-44EC-BB6B-A75B04865485}" type="datetimeFigureOut">
              <a:rPr lang="en-PK" smtClean="0"/>
              <a:t>09/10/2020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B8760-53A6-4071-9613-1F1AEF3C613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445243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75AC4-A52C-44EC-BB6B-A75B04865485}" type="datetimeFigureOut">
              <a:rPr lang="en-PK" smtClean="0"/>
              <a:t>09/10/2020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B8760-53A6-4071-9613-1F1AEF3C613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589899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575AC4-A52C-44EC-BB6B-A75B04865485}" type="datetimeFigureOut">
              <a:rPr lang="en-PK" smtClean="0"/>
              <a:t>09/10/2020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8B8760-53A6-4071-9613-1F1AEF3C613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630391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E6EFEA4-9117-4735-B3A5-BF50E7DBA6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39"/>
            <a:ext cx="10691813" cy="755537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E2805A4-98F7-43CE-AE6B-5D9984387FD1}"/>
              </a:ext>
            </a:extLst>
          </p:cNvPr>
          <p:cNvSpPr txBox="1"/>
          <p:nvPr/>
        </p:nvSpPr>
        <p:spPr>
          <a:xfrm>
            <a:off x="129209" y="6410739"/>
            <a:ext cx="78277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ln w="3175">
                  <a:solidFill>
                    <a:srgbClr val="000000"/>
                  </a:solidFill>
                </a:ln>
                <a:solidFill>
                  <a:schemeClr val="bg1"/>
                </a:solidFill>
                <a:latin typeface="Lato Black" panose="020F0A02020204030203" pitchFamily="34" charset="0"/>
              </a:rPr>
              <a:t>The Evolution of Cars.</a:t>
            </a:r>
            <a:endParaRPr lang="en-PK" sz="6000" b="1" dirty="0">
              <a:ln w="3175">
                <a:solidFill>
                  <a:srgbClr val="000000"/>
                </a:solidFill>
              </a:ln>
              <a:solidFill>
                <a:schemeClr val="bg1"/>
              </a:solidFill>
              <a:latin typeface="Lato Black" panose="020F0A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036871"/>
      </p:ext>
    </p:extLst>
  </p:cSld>
  <p:clrMapOvr>
    <a:masterClrMapping/>
  </p:clrMapOvr>
  <p:transition spd="slow" advClick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C2FCB7-0952-45D1-A4AB-E9112767F1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48"/>
            <a:ext cx="10691813" cy="75553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A1780E-AED5-403E-AD07-58C93EAE81F2}"/>
              </a:ext>
            </a:extLst>
          </p:cNvPr>
          <p:cNvSpPr txBox="1"/>
          <p:nvPr/>
        </p:nvSpPr>
        <p:spPr>
          <a:xfrm>
            <a:off x="371684" y="1031132"/>
            <a:ext cx="55254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Steam Powered Vehicles:</a:t>
            </a:r>
            <a:endParaRPr lang="en-PK" sz="4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0E1285-97C9-45CA-8DE3-D46215DB0A32}"/>
              </a:ext>
            </a:extLst>
          </p:cNvPr>
          <p:cNvSpPr txBox="1"/>
          <p:nvPr/>
        </p:nvSpPr>
        <p:spPr>
          <a:xfrm>
            <a:off x="371684" y="1739018"/>
            <a:ext cx="96480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Those first “vehicles” were powered by steam. It was an energy source that had been used </a:t>
            </a:r>
          </a:p>
          <a:p>
            <a:r>
              <a:rPr lang="en-US" b="1" dirty="0"/>
              <a:t>for many years to power trains. However, it wasn’t until the 1870s that steam power became more </a:t>
            </a:r>
          </a:p>
          <a:p>
            <a:r>
              <a:rPr lang="en-US" b="1" dirty="0"/>
              <a:t>practical for small vehicles. Despite improvements, there were still a lot of shortcomings. </a:t>
            </a:r>
          </a:p>
          <a:p>
            <a:r>
              <a:rPr lang="en-US" b="1" dirty="0"/>
              <a:t>Steam-powered vehicles took a very long time to start up and the range was limited.</a:t>
            </a:r>
            <a:endParaRPr lang="en-PK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559C19-8174-4AAB-B57E-37DE348F19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9966" y="3109513"/>
            <a:ext cx="2367350" cy="30216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D3D6D20-1C29-4277-A46D-BDE1D5E14422}"/>
              </a:ext>
            </a:extLst>
          </p:cNvPr>
          <p:cNvSpPr txBox="1"/>
          <p:nvPr/>
        </p:nvSpPr>
        <p:spPr>
          <a:xfrm>
            <a:off x="7652360" y="6184635"/>
            <a:ext cx="28025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Henry Ford, The pioneer of </a:t>
            </a:r>
          </a:p>
          <a:p>
            <a:r>
              <a:rPr lang="en-US" b="1" dirty="0"/>
              <a:t>Automobile industry.</a:t>
            </a:r>
            <a:endParaRPr lang="en-PK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B225A0-6B6B-429E-89D9-8E298B0B90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98" y="3647233"/>
            <a:ext cx="3855662" cy="21745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E02A66C-5D08-4156-A83F-BE4578121F76}"/>
              </a:ext>
            </a:extLst>
          </p:cNvPr>
          <p:cNvSpPr txBox="1"/>
          <p:nvPr/>
        </p:nvSpPr>
        <p:spPr>
          <a:xfrm>
            <a:off x="557955" y="5972784"/>
            <a:ext cx="36022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Ford Model T : One of the first mass </a:t>
            </a:r>
          </a:p>
          <a:p>
            <a:r>
              <a:rPr lang="en-US" dirty="0"/>
              <a:t>Produced cars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101668941"/>
      </p:ext>
    </p:extLst>
  </p:cSld>
  <p:clrMapOvr>
    <a:masterClrMapping/>
  </p:clrMapOvr>
  <p:transition spd="slow" advClick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7E8F2D-C178-41B8-B008-175AD704AD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48"/>
            <a:ext cx="10691813" cy="75553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26D77D7-983D-4D8A-A707-38A1B2D096CF}"/>
              </a:ext>
            </a:extLst>
          </p:cNvPr>
          <p:cNvSpPr txBox="1"/>
          <p:nvPr/>
        </p:nvSpPr>
        <p:spPr>
          <a:xfrm>
            <a:off x="632298" y="875489"/>
            <a:ext cx="53387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Mass Produced Gas-Powered Cars: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7874EB-DF62-4BF2-981C-8DE55456DAF8}"/>
              </a:ext>
            </a:extLst>
          </p:cNvPr>
          <p:cNvSpPr txBox="1"/>
          <p:nvPr/>
        </p:nvSpPr>
        <p:spPr>
          <a:xfrm>
            <a:off x="632298" y="1536970"/>
            <a:ext cx="93344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While some of the very first cars were powered by steam engines, dating back to the 1700s,</a:t>
            </a:r>
          </a:p>
          <a:p>
            <a:r>
              <a:rPr lang="en-US" dirty="0"/>
              <a:t> it was Karl Benz in 1885 who invented the first gas-powered car, which he later received a patent </a:t>
            </a:r>
          </a:p>
          <a:p>
            <a:r>
              <a:rPr lang="en-US" dirty="0"/>
              <a:t>for in 1886. Benz’s first car had three wheels, looked much like an elongated tricycle and sat two </a:t>
            </a:r>
          </a:p>
          <a:p>
            <a:r>
              <a:rPr lang="en-US" dirty="0"/>
              <a:t>people. Four-wheeled gas-powered cars were later introduced in 1891. </a:t>
            </a:r>
            <a:endParaRPr lang="en-PK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D82C61-60C4-4363-9C63-C18DA6BC14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7002" y="2973913"/>
            <a:ext cx="4495952" cy="30487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758C64-4E68-4219-8A89-F84F1F72C7C7}"/>
              </a:ext>
            </a:extLst>
          </p:cNvPr>
          <p:cNvSpPr txBox="1"/>
          <p:nvPr/>
        </p:nvSpPr>
        <p:spPr>
          <a:xfrm>
            <a:off x="5757002" y="6259319"/>
            <a:ext cx="33111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car from the newly established </a:t>
            </a:r>
          </a:p>
          <a:p>
            <a:r>
              <a:rPr lang="en-US" dirty="0"/>
              <a:t>Steam engine era.</a:t>
            </a:r>
            <a:endParaRPr lang="en-PK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F7A2CCB-C7A2-4A19-B0DD-70EA0B140A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143" y="3107876"/>
            <a:ext cx="4065056" cy="30487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11B86AD-9155-4905-B54E-A7435926FD5C}"/>
              </a:ext>
            </a:extLst>
          </p:cNvPr>
          <p:cNvSpPr txBox="1"/>
          <p:nvPr/>
        </p:nvSpPr>
        <p:spPr>
          <a:xfrm>
            <a:off x="746143" y="6286955"/>
            <a:ext cx="3096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Men working on assembly line.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113977939"/>
      </p:ext>
    </p:extLst>
  </p:cSld>
  <p:clrMapOvr>
    <a:masterClrMapping/>
  </p:clrMapOvr>
  <p:transition spd="slow" advClick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2EAC19-633C-4098-A4DB-B3D90ACD3E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48"/>
            <a:ext cx="10691813" cy="75553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5FCC9EB-2A1B-4C76-82B1-64083AE36458}"/>
              </a:ext>
            </a:extLst>
          </p:cNvPr>
          <p:cNvSpPr txBox="1"/>
          <p:nvPr/>
        </p:nvSpPr>
        <p:spPr>
          <a:xfrm>
            <a:off x="573933" y="817123"/>
            <a:ext cx="666163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Vehicles Features Take Center Stage (1930s-2000s):</a:t>
            </a:r>
          </a:p>
          <a:p>
            <a:endParaRPr lang="en-PK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1DD7E8-BA86-4538-86BD-700EF3AD5504}"/>
              </a:ext>
            </a:extLst>
          </p:cNvPr>
          <p:cNvSpPr txBox="1"/>
          <p:nvPr/>
        </p:nvSpPr>
        <p:spPr>
          <a:xfrm>
            <a:off x="573933" y="1555787"/>
            <a:ext cx="97859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US" b="1" dirty="0"/>
              <a:t>Along with mass production came new features, some of the first being speedometers, seatbelts,</a:t>
            </a:r>
          </a:p>
          <a:p>
            <a:pPr rtl="0"/>
            <a:r>
              <a:rPr lang="en-US" b="1" dirty="0"/>
              <a:t> windshields and rearview mirrors. Believe it or not, the first turn signals weren’t added to a car until </a:t>
            </a:r>
          </a:p>
          <a:p>
            <a:pPr rtl="0"/>
            <a:r>
              <a:rPr lang="en-US" b="1" dirty="0"/>
              <a:t>Buick did it in 1939 – that’s even after the first car with electric windows and air conditioning! </a:t>
            </a:r>
          </a:p>
          <a:p>
            <a:pPr rtl="0"/>
            <a:r>
              <a:rPr lang="en-US" b="1" dirty="0"/>
              <a:t>Then cars started to get fancy, with power steering (1951), cruise control (1957), three-point seatbelts</a:t>
            </a:r>
          </a:p>
          <a:p>
            <a:pPr rtl="0"/>
            <a:r>
              <a:rPr lang="en-US" b="1" dirty="0"/>
              <a:t> (1959) and heated seats (1966).</a:t>
            </a:r>
          </a:p>
          <a:p>
            <a:pPr rtl="0"/>
            <a:r>
              <a:rPr lang="en-US" b="1" dirty="0"/>
              <a:t>In 1973, Oldsmobile installed the first passenger airbag into their “Tornado” model. Over 20 years later</a:t>
            </a:r>
          </a:p>
          <a:p>
            <a:pPr rtl="0"/>
            <a:r>
              <a:rPr lang="en-US" b="1" dirty="0"/>
              <a:t> in 1998, the federal government required all passenger vehicles to come standard with dual</a:t>
            </a:r>
          </a:p>
          <a:p>
            <a:pPr rtl="0"/>
            <a:r>
              <a:rPr lang="en-US" b="1" dirty="0"/>
              <a:t> frontal airbags.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43A782-0CD8-4D0B-8FA5-48D627F2D3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0332" y="4548405"/>
            <a:ext cx="4075889" cy="22926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A8ADE05-0861-4251-9738-3A9027C06B50}"/>
              </a:ext>
            </a:extLst>
          </p:cNvPr>
          <p:cNvSpPr txBox="1"/>
          <p:nvPr/>
        </p:nvSpPr>
        <p:spPr>
          <a:xfrm>
            <a:off x="3628417" y="5622587"/>
            <a:ext cx="18124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Sports car from</a:t>
            </a:r>
          </a:p>
          <a:p>
            <a:r>
              <a:rPr lang="en-US" dirty="0"/>
              <a:t>1960s.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457342315"/>
      </p:ext>
    </p:extLst>
  </p:cSld>
  <p:clrMapOvr>
    <a:masterClrMapping/>
  </p:clrMapOvr>
  <p:transition spd="slow" advClick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82543B-FB69-478E-B47A-43DF2B8FD3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48"/>
            <a:ext cx="10691813" cy="75553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40220B3-88F1-41FE-8BE2-F1EB87897B24}"/>
              </a:ext>
            </a:extLst>
          </p:cNvPr>
          <p:cNvSpPr txBox="1"/>
          <p:nvPr/>
        </p:nvSpPr>
        <p:spPr>
          <a:xfrm>
            <a:off x="486383" y="817123"/>
            <a:ext cx="27839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Modern Vehicles:</a:t>
            </a:r>
            <a:endParaRPr lang="en-PK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12CEEF-453F-45E9-850E-4259D232DD01}"/>
              </a:ext>
            </a:extLst>
          </p:cNvPr>
          <p:cNvSpPr txBox="1"/>
          <p:nvPr/>
        </p:nvSpPr>
        <p:spPr>
          <a:xfrm>
            <a:off x="486383" y="1340343"/>
            <a:ext cx="989277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brings us to modern-day cars with Bluetooth, hard drives, advanced safety systems, GPS, </a:t>
            </a:r>
            <a:r>
              <a:rPr lang="en-US" dirty="0" err="1"/>
              <a:t>WiFi</a:t>
            </a:r>
            <a:r>
              <a:rPr lang="en-US" dirty="0"/>
              <a:t> and</a:t>
            </a:r>
          </a:p>
          <a:p>
            <a:r>
              <a:rPr lang="en-US" dirty="0"/>
              <a:t> even the ability to parallel park themselves. It seems crazy, but it’s true. In this age, cars come standard</a:t>
            </a:r>
          </a:p>
          <a:p>
            <a:r>
              <a:rPr lang="en-US" dirty="0"/>
              <a:t> with features that were once a luxury (or didn’t even exist at all). And driverless cars that once </a:t>
            </a:r>
          </a:p>
          <a:p>
            <a:r>
              <a:rPr lang="en-US" dirty="0"/>
              <a:t>seemed like something out of a science fiction film are close to being a reality. It’s amazing to think how</a:t>
            </a:r>
          </a:p>
          <a:p>
            <a:r>
              <a:rPr lang="en-US" dirty="0"/>
              <a:t> far cars have come and where the technology will go down the road.</a:t>
            </a:r>
            <a:endParaRPr lang="en-PK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3F4816-CC8C-43AF-96ED-D84CE05DC4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340" y="3607697"/>
            <a:ext cx="4736816" cy="315980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37E2CA-6BED-4213-94E4-9B8A2D11B77D}"/>
              </a:ext>
            </a:extLst>
          </p:cNvPr>
          <p:cNvSpPr txBox="1"/>
          <p:nvPr/>
        </p:nvSpPr>
        <p:spPr>
          <a:xfrm>
            <a:off x="3316510" y="5896166"/>
            <a:ext cx="2325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Mazda Rx7 released in</a:t>
            </a:r>
          </a:p>
          <a:p>
            <a:r>
              <a:rPr lang="en-US" b="1" dirty="0"/>
              <a:t>Early 2000s</a:t>
            </a:r>
            <a:endParaRPr lang="en-PK" b="1" dirty="0"/>
          </a:p>
        </p:txBody>
      </p:sp>
    </p:spTree>
    <p:extLst>
      <p:ext uri="{BB962C8B-B14F-4D97-AF65-F5344CB8AC3E}">
        <p14:creationId xmlns:p14="http://schemas.microsoft.com/office/powerpoint/2010/main" val="745339610"/>
      </p:ext>
    </p:extLst>
  </p:cSld>
  <p:clrMapOvr>
    <a:masterClrMapping/>
  </p:clrMapOvr>
  <p:transition spd="slow" advClick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00"/>
                            </p:stCondLst>
                            <p:childTnLst>
                              <p:par>
                                <p:cTn id="22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C70DC2-DF81-49BF-A283-151D4B5D22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518"/>
            <a:ext cx="10691813" cy="75553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609F91-FEA5-492B-9EBB-62061C5FB7F5}"/>
              </a:ext>
            </a:extLst>
          </p:cNvPr>
          <p:cNvSpPr txBox="1"/>
          <p:nvPr/>
        </p:nvSpPr>
        <p:spPr>
          <a:xfrm>
            <a:off x="428017" y="972765"/>
            <a:ext cx="8642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The future of cars is electric but how soon is this future?</a:t>
            </a:r>
            <a:endParaRPr lang="en-PK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2D6D3E-051A-4E72-8909-017AE91448A8}"/>
              </a:ext>
            </a:extLst>
          </p:cNvPr>
          <p:cNvSpPr txBox="1"/>
          <p:nvPr/>
        </p:nvSpPr>
        <p:spPr>
          <a:xfrm>
            <a:off x="428017" y="1495985"/>
            <a:ext cx="92825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Electric cars will soon overtake internal combustion-powered cars as the more economical choice</a:t>
            </a:r>
          </a:p>
          <a:p>
            <a:r>
              <a:rPr lang="en-US" dirty="0"/>
              <a:t> for consumers, according to the new report. Over the next two decades, worldwide electric</a:t>
            </a:r>
          </a:p>
          <a:p>
            <a:r>
              <a:rPr lang="en-US" dirty="0"/>
              <a:t> vehicle sales will rise from 2 million last year to 56 million by </a:t>
            </a:r>
            <a:r>
              <a:rPr lang="en-US" b="1" dirty="0"/>
              <a:t>2040,</a:t>
            </a:r>
            <a:r>
              <a:rPr lang="en-US" dirty="0"/>
              <a:t> BNEF predicts.</a:t>
            </a:r>
            <a:endParaRPr lang="en-PK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FBB471-4F3B-469E-8AD6-E8F5B07257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665" y="3486782"/>
            <a:ext cx="5145932" cy="28945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B64D990-2DF7-448F-A27C-3FD38CFE0CC6}"/>
              </a:ext>
            </a:extLst>
          </p:cNvPr>
          <p:cNvSpPr txBox="1"/>
          <p:nvPr/>
        </p:nvSpPr>
        <p:spPr>
          <a:xfrm>
            <a:off x="6585626" y="6586910"/>
            <a:ext cx="221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 Tesla roadster</a:t>
            </a:r>
            <a:endParaRPr lang="en-PK" sz="2400" b="1" dirty="0"/>
          </a:p>
        </p:txBody>
      </p:sp>
    </p:spTree>
    <p:extLst>
      <p:ext uri="{BB962C8B-B14F-4D97-AF65-F5344CB8AC3E}">
        <p14:creationId xmlns:p14="http://schemas.microsoft.com/office/powerpoint/2010/main" val="3288475051"/>
      </p:ext>
    </p:extLst>
  </p:cSld>
  <p:clrMapOvr>
    <a:masterClrMapping/>
  </p:clrMapOvr>
  <p:transition spd="slow" advClick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101</TotalTime>
  <Words>507</Words>
  <Application>Microsoft Office PowerPoint</Application>
  <PresentationFormat>Custom</PresentationFormat>
  <Paragraphs>42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Lato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Student Profile</dc:creator>
  <cp:lastModifiedBy>Student Profile</cp:lastModifiedBy>
  <cp:revision>10</cp:revision>
  <dcterms:created xsi:type="dcterms:W3CDTF">2020-10-09T15:23:58Z</dcterms:created>
  <dcterms:modified xsi:type="dcterms:W3CDTF">2020-10-09T17:05:10Z</dcterms:modified>
</cp:coreProperties>
</file>

<file path=docProps/thumbnail.jpeg>
</file>